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2" r:id="rId1"/>
  </p:sldMasterIdLst>
  <p:sldIdLst>
    <p:sldId id="256" r:id="rId2"/>
    <p:sldId id="277" r:id="rId3"/>
    <p:sldId id="278" r:id="rId4"/>
    <p:sldId id="257" r:id="rId5"/>
    <p:sldId id="258" r:id="rId6"/>
    <p:sldId id="259" r:id="rId7"/>
    <p:sldId id="260" r:id="rId8"/>
    <p:sldId id="261" r:id="rId9"/>
    <p:sldId id="262" r:id="rId10"/>
    <p:sldId id="282" r:id="rId11"/>
    <p:sldId id="279" r:id="rId12"/>
    <p:sldId id="280" r:id="rId13"/>
    <p:sldId id="281" r:id="rId14"/>
    <p:sldId id="283" r:id="rId15"/>
    <p:sldId id="284" r:id="rId16"/>
    <p:sldId id="287" r:id="rId17"/>
    <p:sldId id="285" r:id="rId18"/>
    <p:sldId id="269" r:id="rId19"/>
    <p:sldId id="286" r:id="rId20"/>
    <p:sldId id="267" r:id="rId21"/>
    <p:sldId id="268" r:id="rId22"/>
    <p:sldId id="270" r:id="rId23"/>
    <p:sldId id="271" r:id="rId24"/>
    <p:sldId id="272" r:id="rId25"/>
    <p:sldId id="273" r:id="rId26"/>
    <p:sldId id="274" r:id="rId27"/>
    <p:sldId id="275" r:id="rId28"/>
    <p:sldId id="276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61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530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19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3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588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17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252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77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7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076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819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331932-1EA6-4324-ACC7-19B445E31411}" type="datetimeFigureOut">
              <a:rPr lang="ru-RU" smtClean="0"/>
              <a:t>22.06.2020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54B8C-AE70-4057-BE2A-7BEDDD9898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38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package" Target="../embeddings/_________Microsoft_Visio1.vsdx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emf"/><Relationship Id="rId4" Type="http://schemas.openxmlformats.org/officeDocument/2006/relationships/package" Target="../embeddings/_________Microsoft_Visio2.vsdx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8.bin"/><Relationship Id="rId7" Type="http://schemas.openxmlformats.org/officeDocument/2006/relationships/package" Target="../embeddings/_________Microsoft_Visio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4.emf"/><Relationship Id="rId4" Type="http://schemas.openxmlformats.org/officeDocument/2006/relationships/package" Target="../embeddings/_________Microsoft_Visio3.vsdx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4.png"/><Relationship Id="rId4" Type="http://schemas.openxmlformats.org/officeDocument/2006/relationships/image" Target="../media/image6.wmf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" y="0"/>
            <a:ext cx="1219199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МИНИСТЕРСТВО НАУКИ И ВЫСШЕГО ОБРАЗОВАНИЯ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РОССИЙСКОЙ ФЕДЕРАЦИИ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Федеральное государственной бюджетное образовательное учреждение высшего образования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«Рязанский государственный радиотехнический университет</a:t>
            </a:r>
          </a:p>
          <a:p>
            <a:pPr indent="450215" algn="ctr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имени В.Ф. Уткина»</a:t>
            </a:r>
          </a:p>
          <a:p>
            <a:pPr indent="450215" algn="ctr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Кафедра космических технологий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" y="2739211"/>
            <a:ext cx="12192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ВЫПУСКНАЯ КВАЛИФИКАЦИОННАЯ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sz="20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РАБОТА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ru-RU" b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бакалавриат</a:t>
            </a: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тему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«Исследование алгоритма определения типа поверхности удаленных</a:t>
            </a:r>
          </a:p>
          <a:p>
            <a:pPr indent="450215"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объектов поляриметрическими методами»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864265" y="5509097"/>
            <a:ext cx="475989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Руководитель	– доц. каф. КТ Наумов Д.А.</a:t>
            </a:r>
          </a:p>
          <a:p>
            <a:pPr indent="450215" algn="just">
              <a:lnSpc>
                <a:spcPct val="150000"/>
              </a:lnSpc>
              <a:spcAft>
                <a:spcPts val="120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Обучающийся – ст. гр. 648 Фоломеев К.Д.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86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Алгоритм определения типа </a:t>
            </a:r>
            <a:r>
              <a:rPr lang="ru-RU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покрытия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</a:pP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генерация и селекция характеризующих признаков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1: расчет компонент вектора Стокса естественного и рассеянного излучения;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2: расчет коэффициента поляризации;</a:t>
            </a:r>
            <a:endParaRPr lang="ru-RU" sz="2000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 3: выполнение задачи классификации: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определено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класса: диэлектрический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металлический;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гипотезы о нормальном распределении признаков;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вероятности принадлежности объекта классу;</a:t>
            </a:r>
          </a:p>
          <a:p>
            <a:pPr marL="800100" lvl="1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определение типа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поверхности</a:t>
            </a: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оценка ошибки классификации</a:t>
            </a:r>
            <a:endParaRPr lang="ru-RU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Блок-схема: узел 4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9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790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2083" y="443184"/>
            <a:ext cx="4536688" cy="1325563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расчета компонент вектора Стокса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434254" y="68022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8752323"/>
              </p:ext>
            </p:extLst>
          </p:nvPr>
        </p:nvGraphicFramePr>
        <p:xfrm>
          <a:off x="5218771" y="443184"/>
          <a:ext cx="6395225" cy="6269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Visio" r:id="rId4" imgW="3095630" imgH="3038392" progId="Visio.Drawing.15">
                  <p:embed/>
                </p:oleObj>
              </mc:Choice>
              <mc:Fallback>
                <p:oleObj name="Visio" r:id="rId4" imgW="3095630" imgH="3038392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771" y="443184"/>
                        <a:ext cx="6395225" cy="62698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Блок-схема: узел 4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10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7228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2234" y="100361"/>
            <a:ext cx="11041566" cy="1393902"/>
          </a:xfrm>
        </p:spPr>
        <p:txBody>
          <a:bodyPr>
            <a:normAutofit/>
          </a:bodyPr>
          <a:lstStyle/>
          <a:p>
            <a:r>
              <a:rPr lang="ru-RU" dirty="0"/>
              <a:t>Алгоритм расчета компонент вектора Стокса </a:t>
            </a:r>
            <a:br>
              <a:rPr lang="ru-RU" dirty="0"/>
            </a:br>
            <a:r>
              <a:rPr lang="ru-RU" dirty="0"/>
              <a:t>естественного излучения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53" y="1494263"/>
            <a:ext cx="8051181" cy="5274590"/>
          </a:xfrm>
          <a:prstGeom prst="rect">
            <a:avLst/>
          </a:prstGeom>
        </p:spPr>
      </p:pic>
      <p:sp>
        <p:nvSpPr>
          <p:cNvPr id="5" name="Блок-схема: узел 4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4075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815" y="197858"/>
            <a:ext cx="11766394" cy="1347904"/>
          </a:xfrm>
        </p:spPr>
        <p:txBody>
          <a:bodyPr>
            <a:normAutofit/>
          </a:bodyPr>
          <a:lstStyle/>
          <a:p>
            <a:r>
              <a:rPr lang="ru-RU" dirty="0"/>
              <a:t>Алгоритм расчета дополнительных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ru-RU" dirty="0" smtClean="0"/>
              <a:t>параметров численными </a:t>
            </a:r>
            <a:r>
              <a:rPr lang="ru-RU" dirty="0"/>
              <a:t>методами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627" y="1545762"/>
            <a:ext cx="7508675" cy="5288020"/>
          </a:xfrm>
          <a:prstGeom prst="rect">
            <a:avLst/>
          </a:prstGeom>
        </p:spPr>
      </p:pic>
      <p:sp>
        <p:nvSpPr>
          <p:cNvPr id="5" name="Блок-схема: узел 4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12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878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2379" y="365125"/>
            <a:ext cx="5742879" cy="3950397"/>
          </a:xfrm>
        </p:spPr>
        <p:txBody>
          <a:bodyPr>
            <a:normAutofit/>
          </a:bodyPr>
          <a:lstStyle/>
          <a:p>
            <a:r>
              <a:rPr lang="ru-RU" dirty="0"/>
              <a:t>Алгоритм определения коэффициента преломления </a:t>
            </a:r>
            <a:br>
              <a:rPr lang="ru-RU" dirty="0"/>
            </a:br>
            <a:r>
              <a:rPr lang="ru-RU" dirty="0"/>
              <a:t>неметаллической поверхности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661636"/>
              </p:ext>
            </p:extLst>
          </p:nvPr>
        </p:nvGraphicFramePr>
        <p:xfrm>
          <a:off x="152568" y="1"/>
          <a:ext cx="578150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Visio" r:id="rId4" imgW="6229381" imgH="7382041" progId="Visio.Drawing.15">
                  <p:embed/>
                </p:oleObj>
              </mc:Choice>
              <mc:Fallback>
                <p:oleObj name="Visio" r:id="rId4" imgW="6229381" imgH="738204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68" y="1"/>
                        <a:ext cx="5781507" cy="685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14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2855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40389" y="365125"/>
            <a:ext cx="3902927" cy="3470895"/>
          </a:xfrm>
        </p:spPr>
        <p:txBody>
          <a:bodyPr>
            <a:normAutofit fontScale="90000"/>
          </a:bodyPr>
          <a:lstStyle/>
          <a:p>
            <a:r>
              <a:rPr lang="ru-RU" dirty="0"/>
              <a:t>Алгоритм определения коэффициента преломления металлических покрытий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 flipV="1">
            <a:off x="167268" y="-1516567"/>
            <a:ext cx="831730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590895"/>
              </p:ext>
            </p:extLst>
          </p:nvPr>
        </p:nvGraphicFramePr>
        <p:xfrm>
          <a:off x="0" y="0"/>
          <a:ext cx="4134568" cy="672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Visio" r:id="rId4" imgW="6400925" imgH="10429751" progId="Visio.Drawing.15">
                  <p:embed/>
                </p:oleObj>
              </mc:Choice>
              <mc:Fallback>
                <p:oleObj name="Visio" r:id="rId4" imgW="6400925" imgH="1042975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4134568" cy="67225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393580" y="-133817"/>
            <a:ext cx="836980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90677"/>
              </p:ext>
            </p:extLst>
          </p:nvPr>
        </p:nvGraphicFramePr>
        <p:xfrm>
          <a:off x="4760303" y="0"/>
          <a:ext cx="2656527" cy="6668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Visio" r:id="rId7" imgW="4248223" imgH="10639591" progId="Visio.Drawing.15">
                  <p:embed/>
                </p:oleObj>
              </mc:Choice>
              <mc:Fallback>
                <p:oleObj name="Visio" r:id="rId7" imgW="4248223" imgH="10639591" progId="Visio.Drawing.1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303" y="0"/>
                        <a:ext cx="2656527" cy="66682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Блок-схема: узел 7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15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8298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Программная система </a:t>
            </a:r>
            <a:r>
              <a:rPr lang="en-US" dirty="0" smtClean="0"/>
              <a:t>Stokes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53" y="1585371"/>
            <a:ext cx="9610493" cy="5076772"/>
          </a:xfrm>
          <a:prstGeom prst="rect">
            <a:avLst/>
          </a:prstGeom>
        </p:spPr>
      </p:pic>
      <p:sp>
        <p:nvSpPr>
          <p:cNvPr id="5" name="Блок-схема: узел 4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16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72696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6839" y="156117"/>
            <a:ext cx="10996961" cy="871789"/>
          </a:xfrm>
        </p:spPr>
        <p:txBody>
          <a:bodyPr>
            <a:normAutofit/>
          </a:bodyPr>
          <a:lstStyle/>
          <a:p>
            <a:r>
              <a:rPr lang="ru-RU" sz="4000" dirty="0" smtClean="0"/>
              <a:t>Схема взаимодействия программных модулей</a:t>
            </a:r>
            <a:endParaRPr lang="ru-RU" sz="4000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125137"/>
              </p:ext>
            </p:extLst>
          </p:nvPr>
        </p:nvGraphicFramePr>
        <p:xfrm>
          <a:off x="3170974" y="1027906"/>
          <a:ext cx="7344627" cy="5735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r:id="rId3" imgW="5506794" imgH="4354569" progId="Msxml2.SAXXMLReader.5.0">
                  <p:embed/>
                </p:oleObj>
              </mc:Choice>
              <mc:Fallback>
                <p:oleObj r:id="rId3" imgW="5506794" imgH="4354569" progId="Msxml2.SAXXMLReader.5.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0974" y="1027906"/>
                        <a:ext cx="7344627" cy="57350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Блок-схема: узел 4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17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8784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 rotWithShape="1">
          <a:blip r:embed="rId2"/>
          <a:srcRect l="15036" t="16928" r="23573" b="6142"/>
          <a:stretch/>
        </p:blipFill>
        <p:spPr bwMode="auto">
          <a:xfrm>
            <a:off x="158114" y="114300"/>
            <a:ext cx="9506586" cy="6629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82200" y="3198167"/>
            <a:ext cx="1999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БД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18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1204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Настройка программной системы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5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открыть файл 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basic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или создать его копию с произвольным именем и расширением </a:t>
            </a:r>
            <a:r>
              <a:rPr lang="en-US" sz="20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секции [</a:t>
            </a:r>
            <a:r>
              <a:rPr lang="en-US" sz="2000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Common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ввести значения следующих параметров для настройки работы алгоритмов: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8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угол падения;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8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Nju_Re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действительная часть показателя преломления;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8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Nju_Im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комплексная часть показателя преломления;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sz="18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Gamma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угол (</a:t>
            </a:r>
            <a:r>
              <a:rPr lang="ru-RU" sz="1800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угол чего?)</a:t>
            </a:r>
            <a:r>
              <a:rPr lang="ru-RU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секции [</a:t>
            </a:r>
            <a:r>
              <a:rPr lang="en-US" sz="2000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Intervals</a:t>
            </a:r>
            <a:r>
              <a:rPr lang="ru-RU" sz="20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ввести значения допустимых интервалов соответствующих параметров вектора Стокса падающего и отражённого излучения. 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Блок-схема: узел 4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19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109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93541"/>
            <a:ext cx="10515600" cy="4883422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Цель </a:t>
            </a:r>
            <a:r>
              <a:rPr lang="ru-RU" dirty="0"/>
              <a:t>работы: </a:t>
            </a:r>
            <a:r>
              <a:rPr lang="ru-RU" dirty="0" smtClean="0"/>
              <a:t>проведение исследований </a:t>
            </a:r>
            <a:r>
              <a:rPr lang="ru-RU" dirty="0"/>
              <a:t>алгоритма определения типа поверхности </a:t>
            </a:r>
            <a:r>
              <a:rPr lang="ru-RU" dirty="0" smtClean="0"/>
              <a:t>удаленных объектов </a:t>
            </a:r>
            <a:r>
              <a:rPr lang="ru-RU" dirty="0"/>
              <a:t>поляриметрическими </a:t>
            </a:r>
            <a:r>
              <a:rPr lang="ru-RU" dirty="0" smtClean="0"/>
              <a:t>методами при помощи разработанной программной системы</a:t>
            </a:r>
          </a:p>
          <a:p>
            <a:r>
              <a:rPr lang="ru-RU" dirty="0" smtClean="0"/>
              <a:t>Основные задачи: </a:t>
            </a:r>
          </a:p>
          <a:p>
            <a:pPr lvl="1"/>
            <a:r>
              <a:rPr lang="ru-RU" dirty="0" smtClean="0"/>
              <a:t>изучение математических моделей </a:t>
            </a:r>
            <a:r>
              <a:rPr lang="ru-RU" dirty="0"/>
              <a:t>и </a:t>
            </a:r>
            <a:r>
              <a:rPr lang="ru-RU" dirty="0" smtClean="0"/>
              <a:t>алгоритмов </a:t>
            </a:r>
            <a:r>
              <a:rPr lang="ru-RU" dirty="0"/>
              <a:t>прямой и обратной задачи фотометрии;</a:t>
            </a:r>
          </a:p>
          <a:p>
            <a:pPr lvl="1"/>
            <a:r>
              <a:rPr lang="ru-RU" dirty="0" smtClean="0"/>
              <a:t>изучение современных методов </a:t>
            </a:r>
            <a:r>
              <a:rPr lang="ru-RU" dirty="0"/>
              <a:t>и </a:t>
            </a:r>
            <a:r>
              <a:rPr lang="ru-RU" dirty="0" smtClean="0"/>
              <a:t>алгоритмов </a:t>
            </a:r>
            <a:r>
              <a:rPr lang="ru-RU" dirty="0"/>
              <a:t>определения типа покрытия космических объектов</a:t>
            </a:r>
            <a:r>
              <a:rPr lang="ru-RU" dirty="0" smtClean="0"/>
              <a:t>;</a:t>
            </a:r>
          </a:p>
          <a:p>
            <a:pPr lvl="1"/>
            <a:r>
              <a:rPr lang="ru-RU" dirty="0" smtClean="0"/>
              <a:t>проектирование базы данных для хранения входных и выходных данных;</a:t>
            </a:r>
            <a:endParaRPr lang="ru-RU" dirty="0"/>
          </a:p>
          <a:p>
            <a:pPr lvl="1"/>
            <a:r>
              <a:rPr lang="ru-RU" dirty="0" smtClean="0"/>
              <a:t>программная реализация алгоритма </a:t>
            </a:r>
            <a:r>
              <a:rPr lang="ru-RU" dirty="0"/>
              <a:t>определения типа поверхности удаленных </a:t>
            </a:r>
            <a:r>
              <a:rPr lang="ru-RU" dirty="0" smtClean="0"/>
              <a:t>объектов;</a:t>
            </a:r>
          </a:p>
          <a:p>
            <a:pPr lvl="1"/>
            <a:r>
              <a:rPr lang="ru-RU" dirty="0" smtClean="0"/>
              <a:t>разработка функционального интерфейса  пользователя</a:t>
            </a:r>
            <a:r>
              <a:rPr lang="ru-RU" dirty="0"/>
              <a:t>;</a:t>
            </a:r>
          </a:p>
          <a:p>
            <a:pPr lvl="1"/>
            <a:r>
              <a:rPr lang="ru-RU" dirty="0" smtClean="0"/>
              <a:t>экспериментальная проверка </a:t>
            </a:r>
            <a:r>
              <a:rPr lang="ru-RU" dirty="0"/>
              <a:t>разработанной программной системы.</a:t>
            </a:r>
          </a:p>
          <a:p>
            <a:r>
              <a:rPr lang="ru-RU" dirty="0" smtClean="0"/>
              <a:t>Средства разработки:</a:t>
            </a:r>
          </a:p>
          <a:p>
            <a:pPr lvl="1"/>
            <a:r>
              <a:rPr lang="en-US" dirty="0" smtClean="0"/>
              <a:t>python </a:t>
            </a:r>
            <a:r>
              <a:rPr lang="en-US" dirty="0"/>
              <a:t>3;</a:t>
            </a:r>
          </a:p>
          <a:p>
            <a:pPr lvl="1"/>
            <a:r>
              <a:rPr lang="ru-RU" dirty="0" smtClean="0"/>
              <a:t>формат </a:t>
            </a:r>
            <a:r>
              <a:rPr lang="ru-RU" dirty="0"/>
              <a:t>базы данных: </a:t>
            </a:r>
            <a:r>
              <a:rPr lang="en-US" dirty="0" err="1"/>
              <a:t>sqlite3</a:t>
            </a:r>
            <a:r>
              <a:rPr lang="en-US" dirty="0"/>
              <a:t>;</a:t>
            </a:r>
          </a:p>
          <a:p>
            <a:pPr lvl="1"/>
            <a:r>
              <a:rPr lang="en-US" dirty="0" smtClean="0"/>
              <a:t>Visual </a:t>
            </a:r>
            <a:r>
              <a:rPr lang="en-US" dirty="0"/>
              <a:t>Studio Code;</a:t>
            </a:r>
          </a:p>
          <a:p>
            <a:pPr lvl="1"/>
            <a:r>
              <a:rPr lang="en-US" dirty="0" err="1" smtClean="0"/>
              <a:t>git</a:t>
            </a:r>
            <a:r>
              <a:rPr lang="en-US" dirty="0"/>
              <a:t>.</a:t>
            </a:r>
          </a:p>
          <a:p>
            <a:endParaRPr lang="ru-RU" dirty="0"/>
          </a:p>
        </p:txBody>
      </p:sp>
      <p:sp>
        <p:nvSpPr>
          <p:cNvPr id="4" name="Блок-схема: узел 3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4992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33400" y="302211"/>
            <a:ext cx="11010900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Обращение к программной системе происходит через интерфейс командной строки (терминал)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ледует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перейти в папку 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stokes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запуск осуществляется командой “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python main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[опции] ”.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Программе могут быть переданы следующие параметры: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'--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конфигурационный файл;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'</a:t>
            </a:r>
            <a:r>
              <a:rPr lang="ru-RU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config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/basic.ini',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'--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task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номер задачи (1, 2 или 3)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'1',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'-f', '--file':</a:t>
            </a:r>
            <a:endParaRPr lang="ru-RU" dirty="0" smtClean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файл для загрузки данных;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'/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calculation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', '--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':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назначение: файл с показателями преломления материалов;</a:t>
            </a:r>
          </a:p>
          <a:p>
            <a:pPr marL="742950" lvl="1" indent="-285750" algn="just">
              <a:lnSpc>
                <a:spcPct val="150000"/>
              </a:lnSpc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значение по умолчанию '/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MaterialRefraction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csv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'.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Блок-схема: узел 2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19689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4787" y="169227"/>
            <a:ext cx="9244013" cy="5914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4013" y="6197600"/>
            <a:ext cx="6725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импорта параметров конфигурации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21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0050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63687" y="232727"/>
            <a:ext cx="9129713" cy="5647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80143" y="6070600"/>
            <a:ext cx="4696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расчёта задачи 1 и 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22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7885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52587" y="270827"/>
            <a:ext cx="9002713" cy="5647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5199" y="6083300"/>
            <a:ext cx="3697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задачи 1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Блок-схема: узел 6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23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17442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50987" y="334327"/>
            <a:ext cx="9066213" cy="5647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5349" y="6146800"/>
            <a:ext cx="3697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задачи 2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24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51130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52587" y="347027"/>
            <a:ext cx="8799513" cy="56219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0018" y="6121400"/>
            <a:ext cx="410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1 (Задача 3)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25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95313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14487" y="347027"/>
            <a:ext cx="8977313" cy="54568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0818" y="5981700"/>
            <a:ext cx="410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2 (Задача 3)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26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16856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28787" y="321627"/>
            <a:ext cx="8774113" cy="56346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3518" y="6108700"/>
            <a:ext cx="410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Протокол расчёта 3 (Задача 3)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27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310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482600" y="176798"/>
            <a:ext cx="11201400" cy="644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ru-RU" sz="2000" b="1" kern="0" cap="all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 ходе выполнения выпускной квалификационной работы были поставлены и решены следующие задачи: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исследованы существующие модели и алгоритмы определения типа покрытий и расчета оптических параметров покрытий космических объектов;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реализован и протестирован алгоритм для расчета поляризационных характеристик отраженной световой волны;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реализован и протестирован алгоритм определения типа покрытий и расчета оптических параметров покрытий космических объектов на основе вероятностного метода распознавания образов, методов аналитического и статистического моделирования;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разработана программная система </a:t>
            </a:r>
            <a:r>
              <a:rPr lang="en-US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Stokes </a:t>
            </a: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основе свободно-распространяемого ПО для решения поставленных задач.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Разработанная система программной системы тестирования позволила произвести полную проверку проекта с выявлением и исправлением всех скрытых дефектов, возникающих в процессе длительной эксплуатации. </a:t>
            </a:r>
          </a:p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ru-RU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Таким образом, следует считать, что задачи проекта полностью выполнены, цель достигнута. 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3" name="Блок-схема: узел 2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28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7001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Фотометрия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16566"/>
            <a:ext cx="10515600" cy="46603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 smtClean="0"/>
              <a:t>Фотометрия </a:t>
            </a:r>
            <a:r>
              <a:rPr lang="ru-RU" dirty="0" smtClean="0"/>
              <a:t>- раздел </a:t>
            </a:r>
            <a:r>
              <a:rPr lang="ru-RU" dirty="0"/>
              <a:t>оптики, в котором исследуются энергетические характеристики света при его испускании, распространении и взаимодействии с телами. 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Одна из задач фотометрии - мониторинг </a:t>
            </a:r>
            <a:r>
              <a:rPr lang="ru-RU" dirty="0"/>
              <a:t>околоземного космического пространства – распознавание формы и типа поверхности и измерение геометрических параметров космических тел. </a:t>
            </a:r>
            <a:endParaRPr lang="ru-RU" dirty="0" smtClean="0"/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Прямая задача: измерение </a:t>
            </a:r>
            <a:r>
              <a:rPr lang="ru-RU" dirty="0"/>
              <a:t>оптических характеристик изучаемого объекта.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 smtClean="0"/>
              <a:t>Обратная задача: по </a:t>
            </a:r>
            <a:r>
              <a:rPr lang="ru-RU" dirty="0"/>
              <a:t>результатам измерения оптических параметров определяются геометрические параметры тела.</a:t>
            </a:r>
          </a:p>
          <a:p>
            <a:endParaRPr lang="ru-RU" dirty="0"/>
          </a:p>
        </p:txBody>
      </p:sp>
      <p:sp>
        <p:nvSpPr>
          <p:cNvPr id="4" name="Блок-схема: узел 3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26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унок1-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07" y="626300"/>
            <a:ext cx="7920625" cy="51231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06384" y="5899759"/>
            <a:ext cx="856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анализа поверхности оптическими методами в координатном пространства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8750300" y="763466"/>
                <a:ext cx="3327400" cy="4985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Начало координат соответствует поверхности. Ось </a:t>
                </a:r>
                <a:r>
                  <a:rPr lang="en-US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OZ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нормаль к плоскости поверхности. Угол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между направлением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 излучатель и его проекцией на плоскость поверхности. Угол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между направлением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1600" b="0" i="0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на приёмник и его проекцией на плоскость поверхности.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θ</a:t>
                </a:r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соответствуют углам между нормалью </a:t>
                </a:r>
                <a:r>
                  <a:rPr lang="en-US" sz="16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OZ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 векторами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Угол </a:t>
                </a:r>
                <a:r>
                  <a:rPr lang="el-GR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между векторами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ru-RU" sz="1600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ru-RU" baseline="-25000" dirty="0" smtClean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300" y="763466"/>
                <a:ext cx="3327400" cy="4985980"/>
              </a:xfrm>
              <a:prstGeom prst="rect">
                <a:avLst/>
              </a:prstGeom>
              <a:blipFill rotWithShape="0">
                <a:blip r:embed="rId3"/>
                <a:stretch>
                  <a:fillRect l="-916" r="-27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662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-1 цвет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54" y="297636"/>
            <a:ext cx="8516938" cy="51181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320724" y="5415736"/>
                <a:ext cx="7620397" cy="12982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Представление вектора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b="0" i="1" smtClean="0">
                        <a:effectLst/>
                        <a:latin typeface="Cambria Math" panose="02040503050406030204" pitchFamily="18" charset="0"/>
                      </a:rPr>
                      <m:t>ч</m:t>
                    </m:r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ерез проекции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 </a:t>
                </a:r>
                <a:r>
                  <a:rPr lang="en-US" i="1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на орты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baseline="-25000" smtClean="0"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и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b="0" i="1" baseline="-25000" smtClean="0">
                        <a:effectLst/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плоскость поляризации,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плоскость референции, вектор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соответствует направлению распространения световой волны.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724" y="5415736"/>
                <a:ext cx="7620397" cy="1298241"/>
              </a:xfrm>
              <a:prstGeom prst="rect">
                <a:avLst/>
              </a:prstGeom>
              <a:blipFill rotWithShape="0">
                <a:blip r:embed="rId3"/>
                <a:stretch>
                  <a:fillRect l="-720" r="-640" b="-657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7624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унок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331232"/>
            <a:ext cx="6946900" cy="562223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59700" y="1244041"/>
                <a:ext cx="3746500" cy="3796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Эллипс поляризации. Коэффициент эллиптичности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= b / a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l-GR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азимутальный угол,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Sup>
                          <m:sSubSupPr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rad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амплитуда колебаний (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равны сторонам описанного прямоугольника), 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γ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:r>
                  <a:rPr lang="el-GR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φ</a:t>
                </a:r>
                <a:r>
                  <a:rPr lang="en-US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разность фаз составляющих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и </a:t>
                </a:r>
                <a:r>
                  <a:rPr lang="en-US" i="1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i="1" dirty="0" smtClean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  <a:endPara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700" y="1244041"/>
                <a:ext cx="3746500" cy="3796617"/>
              </a:xfrm>
              <a:prstGeom prst="rect">
                <a:avLst/>
              </a:prstGeom>
              <a:blipFill rotWithShape="0">
                <a:blip r:embed="rId3"/>
                <a:stretch>
                  <a:fillRect l="-1463" r="-1138" b="-16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5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5138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508819"/>
              </p:ext>
            </p:extLst>
          </p:nvPr>
        </p:nvGraphicFramePr>
        <p:xfrm>
          <a:off x="642935" y="2508250"/>
          <a:ext cx="5933073" cy="3729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r:id="rId3" imgW="2667000" imgH="1689100" progId="Equation.DSMT4">
                  <p:embed/>
                </p:oleObj>
              </mc:Choice>
              <mc:Fallback>
                <p:oleObj r:id="rId3" imgW="2667000" imgH="1689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5" y="2508250"/>
                        <a:ext cx="5933073" cy="37293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043004"/>
              </p:ext>
            </p:extLst>
          </p:nvPr>
        </p:nvGraphicFramePr>
        <p:xfrm>
          <a:off x="1841792" y="676121"/>
          <a:ext cx="3535361" cy="161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r:id="rId5" imgW="1524000" imgH="673100" progId="Equation.DSMT4">
                  <p:embed/>
                </p:oleObj>
              </mc:Choice>
              <mc:Fallback>
                <p:oleObj r:id="rId5" imgW="1524000" imgH="6731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1792" y="676121"/>
                        <a:ext cx="3535361" cy="161300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959600" y="2508250"/>
                <a:ext cx="4648199" cy="30337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Представление вектора Стокса – линейные комбинации координат комплексного вектора Джонса. </a:t>
                </a:r>
                <a:r>
                  <a:rPr lang="en-US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ru-RU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выражает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плоскость поляризации,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эллиптичность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светового </a:t>
                </a: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потока. Угловыми скобками обозначено усреднённое во времени значение. Компоненты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комплексно сопряжены компонентам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r>
                  <a:rPr lang="ru-RU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i="1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</a:t>
                </a:r>
                <a:r>
                  <a:rPr lang="en-US" i="1" baseline="-25000" dirty="0" err="1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r>
                  <a:rPr lang="ru-RU" i="1" dirty="0" smtClean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0" y="2508250"/>
                <a:ext cx="4648199" cy="3033716"/>
              </a:xfrm>
              <a:prstGeom prst="rect">
                <a:avLst/>
              </a:prstGeom>
              <a:blipFill rotWithShape="0">
                <a:blip r:embed="rId7"/>
                <a:stretch>
                  <a:fillRect l="-1181" r="-1050" b="-6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959600" y="676121"/>
            <a:ext cx="481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Представление комплексного вектора Джонса.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Блок-схема: узел 5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6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1688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121693"/>
              </p:ext>
            </p:extLst>
          </p:nvPr>
        </p:nvGraphicFramePr>
        <p:xfrm>
          <a:off x="1207236" y="108718"/>
          <a:ext cx="4076700" cy="11977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r:id="rId3" imgW="1866090" imgH="545863" progId="Equation.DSMT4">
                  <p:embed/>
                </p:oleObj>
              </mc:Choice>
              <mc:Fallback>
                <p:oleObj r:id="rId3" imgW="1866090" imgH="545863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7236" y="108718"/>
                        <a:ext cx="4076700" cy="11977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3520428"/>
              </p:ext>
            </p:extLst>
          </p:nvPr>
        </p:nvGraphicFramePr>
        <p:xfrm>
          <a:off x="186815" y="1497012"/>
          <a:ext cx="6117542" cy="254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r:id="rId5" imgW="3937000" imgH="1638300" progId="Equation.DSMT4">
                  <p:embed/>
                </p:oleObj>
              </mc:Choice>
              <mc:Fallback>
                <p:oleObj r:id="rId5" imgW="3937000" imgH="1638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815" y="1497012"/>
                        <a:ext cx="6117542" cy="25415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Объект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790060"/>
              </p:ext>
            </p:extLst>
          </p:nvPr>
        </p:nvGraphicFramePr>
        <p:xfrm>
          <a:off x="192167" y="4229099"/>
          <a:ext cx="6112190" cy="2362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r:id="rId7" imgW="3937000" imgH="1511300" progId="Equation.DSMT4">
                  <p:embed/>
                </p:oleObj>
              </mc:Choice>
              <mc:Fallback>
                <p:oleObj r:id="rId7" imgW="3937000" imgH="151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167" y="4229099"/>
                        <a:ext cx="6112190" cy="23621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00800" y="21466"/>
                <a:ext cx="5524500" cy="1372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Матрица Мюллера, преобразует вектор Стокса падающего излучения в вектор Стокса отражённого излучения. Компоненты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являются комплексными.</a:t>
                </a:r>
                <a:endParaRPr lang="ru-RU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1466"/>
                <a:ext cx="5524500" cy="1372299"/>
              </a:xfrm>
              <a:prstGeom prst="rect">
                <a:avLst/>
              </a:prstGeom>
              <a:blipFill rotWithShape="0">
                <a:blip r:embed="rId9"/>
                <a:stretch>
                  <a:fillRect l="-883" r="-883" b="-17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Прямоугольник 12"/>
              <p:cNvSpPr/>
              <p:nvPr/>
            </p:nvSpPr>
            <p:spPr>
              <a:xfrm>
                <a:off x="6400800" y="2767806"/>
                <a:ext cx="5524500" cy="24625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Матрица Мюллера для металлических и диэлектрических поверхностей.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ru-RU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отношение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амплитуд падающей и отражённой световых волн (перпендикулярно и параллельно соответственно).</a:t>
                </a:r>
              </a:p>
            </p:txBody>
          </p:sp>
        </mc:Choice>
        <mc:Fallback xmlns="">
          <p:sp>
            <p:nvSpPr>
              <p:cNvPr id="1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767806"/>
                <a:ext cx="5524500" cy="2462534"/>
              </a:xfrm>
              <a:prstGeom prst="rect">
                <a:avLst/>
              </a:prstGeom>
              <a:blipFill rotWithShape="0">
                <a:blip r:embed="rId10"/>
                <a:stretch>
                  <a:fillRect l="-883" r="-883" b="-9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Блок-схема: узел 7"/>
          <p:cNvSpPr/>
          <p:nvPr/>
        </p:nvSpPr>
        <p:spPr>
          <a:xfrm>
            <a:off x="11299902" y="5823795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7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9650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рис-1n(rus)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77800"/>
            <a:ext cx="5295900" cy="64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7061200" y="2574116"/>
            <a:ext cx="457200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блок-схема модифицированной оптической установки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Блок-схема: узел 4"/>
          <p:cNvSpPr/>
          <p:nvPr/>
        </p:nvSpPr>
        <p:spPr>
          <a:xfrm>
            <a:off x="11299902" y="48747"/>
            <a:ext cx="780586" cy="78058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8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26371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</TotalTime>
  <Words>688</Words>
  <Application>Microsoft Office PowerPoint</Application>
  <PresentationFormat>Широкоэкранный</PresentationFormat>
  <Paragraphs>123</Paragraphs>
  <Slides>28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Office Theme</vt:lpstr>
      <vt:lpstr>SAX XML Reader 5.0</vt:lpstr>
      <vt:lpstr>Equation.DSMT4</vt:lpstr>
      <vt:lpstr>Visio</vt:lpstr>
      <vt:lpstr>Презентация PowerPoint</vt:lpstr>
      <vt:lpstr>Постановка задачи</vt:lpstr>
      <vt:lpstr>Фотометрия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Алгоритм определения типа покрытия</vt:lpstr>
      <vt:lpstr>Алгоритм расчета компонент вектора Стокса</vt:lpstr>
      <vt:lpstr>Алгоритм расчета компонент вектора Стокса  естественного излучения</vt:lpstr>
      <vt:lpstr>Алгоритм расчета дополнительных  параметров численными методами</vt:lpstr>
      <vt:lpstr>Алгоритм определения коэффициента преломления  неметаллической поверхности</vt:lpstr>
      <vt:lpstr>Алгоритм определения коэффициента преломления металлических покрытий</vt:lpstr>
      <vt:lpstr>Программная система Stokes</vt:lpstr>
      <vt:lpstr>Схема взаимодействия программных модулей</vt:lpstr>
      <vt:lpstr>Презентация PowerPoint</vt:lpstr>
      <vt:lpstr>Настройка программной системы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login</cp:lastModifiedBy>
  <cp:revision>41</cp:revision>
  <dcterms:created xsi:type="dcterms:W3CDTF">2020-06-21T08:48:12Z</dcterms:created>
  <dcterms:modified xsi:type="dcterms:W3CDTF">2020-06-22T10:12:16Z</dcterms:modified>
</cp:coreProperties>
</file>